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58" r:id="rId2"/>
    <p:sldId id="366" r:id="rId3"/>
    <p:sldId id="357" r:id="rId4"/>
    <p:sldId id="322" r:id="rId5"/>
    <p:sldId id="351" r:id="rId6"/>
    <p:sldId id="271" r:id="rId7"/>
    <p:sldId id="364" r:id="rId8"/>
    <p:sldId id="365" r:id="rId9"/>
    <p:sldId id="368" r:id="rId10"/>
    <p:sldId id="367" r:id="rId11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C86"/>
    <a:srgbClr val="15B79C"/>
    <a:srgbClr val="0C6A5A"/>
    <a:srgbClr val="006699"/>
    <a:srgbClr val="9900CC"/>
    <a:srgbClr val="FF0000"/>
    <a:srgbClr val="FFCC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31" autoAdjust="0"/>
    <p:restoredTop sz="93686"/>
  </p:normalViewPr>
  <p:slideViewPr>
    <p:cSldViewPr>
      <p:cViewPr varScale="1">
        <p:scale>
          <a:sx n="127" d="100"/>
          <a:sy n="127" d="100"/>
        </p:scale>
        <p:origin x="1048" y="192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44ECD-D077-4C42-A237-980454CD2AC2}" type="datetimeFigureOut">
              <a:rPr lang="en-US" smtClean="0"/>
              <a:t>3/5/21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EC316-F910-5240-8BA6-13AB96521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58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8C21-B5D3-4DDB-923B-52B7E1281149}" type="datetimeFigureOut">
              <a:rPr lang="en-PH" smtClean="0"/>
              <a:t>05/03/2021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42A2-3E69-49E8-9AEE-2636EE9204E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2965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8C21-B5D3-4DDB-923B-52B7E1281149}" type="datetimeFigureOut">
              <a:rPr lang="en-PH" smtClean="0"/>
              <a:t>05/03/2021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42A2-3E69-49E8-9AEE-2636EE9204E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44511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52637"/>
            <a:ext cx="2488407" cy="7516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2" y="352637"/>
            <a:ext cx="7301071" cy="7516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8C21-B5D3-4DDB-923B-52B7E1281149}" type="datetimeFigureOut">
              <a:rPr lang="en-PH" smtClean="0"/>
              <a:t>05/03/2021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42A2-3E69-49E8-9AEE-2636EE9204E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7010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8C21-B5D3-4DDB-923B-52B7E1281149}" type="datetimeFigureOut">
              <a:rPr lang="en-PH" smtClean="0"/>
              <a:t>05/03/2021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42A2-3E69-49E8-9AEE-2636EE9204E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0613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8C21-B5D3-4DDB-923B-52B7E1281149}" type="datetimeFigureOut">
              <a:rPr lang="en-PH" smtClean="0"/>
              <a:t>05/03/2021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42A2-3E69-49E8-9AEE-2636EE9204E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03348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2054648"/>
            <a:ext cx="4894738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2054648"/>
            <a:ext cx="4894739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8C21-B5D3-4DDB-923B-52B7E1281149}" type="datetimeFigureOut">
              <a:rPr lang="en-PH" smtClean="0"/>
              <a:t>05/03/2021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42A2-3E69-49E8-9AEE-2636EE9204E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56340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8C21-B5D3-4DDB-923B-52B7E1281149}" type="datetimeFigureOut">
              <a:rPr lang="en-PH" smtClean="0"/>
              <a:t>05/03/2021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42A2-3E69-49E8-9AEE-2636EE9204E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1590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8C21-B5D3-4DDB-923B-52B7E1281149}" type="datetimeFigureOut">
              <a:rPr lang="en-PH" smtClean="0"/>
              <a:t>05/03/2021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42A2-3E69-49E8-9AEE-2636EE9204E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73570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8C21-B5D3-4DDB-923B-52B7E1281149}" type="datetimeFigureOut">
              <a:rPr lang="en-PH" smtClean="0"/>
              <a:t>05/03/2021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42A2-3E69-49E8-9AEE-2636EE9204E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2360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8C21-B5D3-4DDB-923B-52B7E1281149}" type="datetimeFigureOut">
              <a:rPr lang="en-PH" smtClean="0"/>
              <a:t>05/03/2021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42A2-3E69-49E8-9AEE-2636EE9204E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4337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8C21-B5D3-4DDB-923B-52B7E1281149}" type="datetimeFigureOut">
              <a:rPr lang="en-PH" smtClean="0"/>
              <a:t>05/03/2021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42A2-3E69-49E8-9AEE-2636EE9204E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29334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68C21-B5D3-4DDB-923B-52B7E1281149}" type="datetimeFigureOut">
              <a:rPr lang="en-PH" smtClean="0"/>
              <a:t>05/03/2021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42A2-3E69-49E8-9AEE-2636EE9204E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8732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3.jpg"/><Relationship Id="rId7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2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3.jpg"/><Relationship Id="rId7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2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8FE7-D3D2-EB47-9E03-A22A46EB0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3A9C9-26D2-B94C-8643-870B02A3B0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Content Placeholder 12" descr="Logo&#10;&#10;Description automatically generated">
            <a:extLst>
              <a:ext uri="{FF2B5EF4-FFF2-40B4-BE49-F238E27FC236}">
                <a16:creationId xmlns:a16="http://schemas.microsoft.com/office/drawing/2014/main" id="{03148D07-D893-D741-B920-E20A8B9AD4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44" y="2539206"/>
            <a:ext cx="4267200" cy="43307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2643A6-2A51-7F4B-BCF1-3B03728852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" name="Content Placeholder 14" descr="Logo&#10;&#10;Description automatically generated">
            <a:extLst>
              <a:ext uri="{FF2B5EF4-FFF2-40B4-BE49-F238E27FC236}">
                <a16:creationId xmlns:a16="http://schemas.microsoft.com/office/drawing/2014/main" id="{439AACF4-970D-344F-BEF3-214AD7A55A5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63" y="2539206"/>
            <a:ext cx="4267200" cy="4330700"/>
          </a:xfrm>
        </p:spPr>
      </p:pic>
      <p:pic>
        <p:nvPicPr>
          <p:cNvPr id="7" name="Content Placeholder 7" descr="A close up of a mans face&#10;&#10;Description automatically generated">
            <a:extLst>
              <a:ext uri="{FF2B5EF4-FFF2-40B4-BE49-F238E27FC236}">
                <a16:creationId xmlns:a16="http://schemas.microsoft.com/office/drawing/2014/main" id="{865243E4-098F-3940-96BC-49FE54374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8" y="22177"/>
            <a:ext cx="10029700" cy="7750223"/>
          </a:xfrm>
          <a:prstGeom prst="rect">
            <a:avLst/>
          </a:prstGeom>
        </p:spPr>
      </p:pic>
      <p:pic>
        <p:nvPicPr>
          <p:cNvPr id="9" name="Content Placeholder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B6A990E-59AF-994A-9F74-6832D81AAA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7384944"/>
            <a:ext cx="401301" cy="152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74C775-DC2E-554D-A567-EF7EFCD323B0}"/>
              </a:ext>
            </a:extLst>
          </p:cNvPr>
          <p:cNvSpPr/>
          <p:nvPr/>
        </p:nvSpPr>
        <p:spPr>
          <a:xfrm>
            <a:off x="1066800" y="7086599"/>
            <a:ext cx="1143000" cy="663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text, person, indoor, screen&#10;&#10;Description automatically generated">
            <a:extLst>
              <a:ext uri="{FF2B5EF4-FFF2-40B4-BE49-F238E27FC236}">
                <a16:creationId xmlns:a16="http://schemas.microsoft.com/office/drawing/2014/main" id="{CD41E9FF-182D-F944-9203-64771A6A1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254" y="392383"/>
            <a:ext cx="4413524" cy="2330217"/>
          </a:xfrm>
          <a:prstGeom prst="rect">
            <a:avLst/>
          </a:prstGeom>
        </p:spPr>
      </p:pic>
      <p:pic>
        <p:nvPicPr>
          <p:cNvPr id="20" name="Picture 19" descr="Text, letter&#10;&#10;Description automatically generated">
            <a:extLst>
              <a:ext uri="{FF2B5EF4-FFF2-40B4-BE49-F238E27FC236}">
                <a16:creationId xmlns:a16="http://schemas.microsoft.com/office/drawing/2014/main" id="{401AEDF7-EA61-4941-9829-A087AB6693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394" y="2983582"/>
            <a:ext cx="3388221" cy="3388221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C6D5D420-525E-9444-9982-CA4DD15D15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5" y="767768"/>
            <a:ext cx="2241707" cy="787821"/>
          </a:xfrm>
          <a:prstGeom prst="rect">
            <a:avLst/>
          </a:prstGeom>
        </p:spPr>
      </p:pic>
      <p:pic>
        <p:nvPicPr>
          <p:cNvPr id="28" name="Picture 27" descr="A person and person smiling&#10;&#10;Description automatically generated with low confidence">
            <a:extLst>
              <a:ext uri="{FF2B5EF4-FFF2-40B4-BE49-F238E27FC236}">
                <a16:creationId xmlns:a16="http://schemas.microsoft.com/office/drawing/2014/main" id="{AD05365F-2A3D-A244-8659-BA29E31BCD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711" y="2784638"/>
            <a:ext cx="1617702" cy="2203124"/>
          </a:xfrm>
          <a:prstGeom prst="rect">
            <a:avLst/>
          </a:prstGeom>
        </p:spPr>
      </p:pic>
      <p:pic>
        <p:nvPicPr>
          <p:cNvPr id="38" name="Picture 37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F1729547-E7E1-FE42-B30B-84F94A8250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153" y="5122758"/>
            <a:ext cx="2392114" cy="1783492"/>
          </a:xfrm>
          <a:prstGeom prst="rect">
            <a:avLst/>
          </a:prstGeom>
        </p:spPr>
      </p:pic>
      <p:pic>
        <p:nvPicPr>
          <p:cNvPr id="40" name="Picture 39" descr="A picture containing text, person, indoor, wall&#10;&#10;Description automatically generated">
            <a:extLst>
              <a:ext uri="{FF2B5EF4-FFF2-40B4-BE49-F238E27FC236}">
                <a16:creationId xmlns:a16="http://schemas.microsoft.com/office/drawing/2014/main" id="{F34D8502-4403-AE4F-BDEA-617A677E23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81" y="3886200"/>
            <a:ext cx="2865820" cy="2072066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936D668F-C756-B841-B2ED-C668AF0866BE}"/>
              </a:ext>
            </a:extLst>
          </p:cNvPr>
          <p:cNvSpPr/>
          <p:nvPr/>
        </p:nvSpPr>
        <p:spPr>
          <a:xfrm>
            <a:off x="4716781" y="1261624"/>
            <a:ext cx="51707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Finding Your Voice</a:t>
            </a:r>
          </a:p>
        </p:txBody>
      </p:sp>
      <p:pic>
        <p:nvPicPr>
          <p:cNvPr id="43" name="Picture 42" descr="Icon&#10;&#10;Description automatically generated with low confidence">
            <a:extLst>
              <a:ext uri="{FF2B5EF4-FFF2-40B4-BE49-F238E27FC236}">
                <a16:creationId xmlns:a16="http://schemas.microsoft.com/office/drawing/2014/main" id="{F2EB3250-2152-CF43-BC5F-DE41926966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7" y="1523102"/>
            <a:ext cx="2176119" cy="852995"/>
          </a:xfrm>
          <a:prstGeom prst="rect">
            <a:avLst/>
          </a:prstGeom>
        </p:spPr>
      </p:pic>
      <p:pic>
        <p:nvPicPr>
          <p:cNvPr id="23" name="Picture 22" descr="Text, letter&#10;&#10;Description automatically generated">
            <a:extLst>
              <a:ext uri="{FF2B5EF4-FFF2-40B4-BE49-F238E27FC236}">
                <a16:creationId xmlns:a16="http://schemas.microsoft.com/office/drawing/2014/main" id="{4698F4D9-A954-5A49-A2DF-48ABAC1185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747" y="2975660"/>
            <a:ext cx="3388221" cy="3388221"/>
          </a:xfrm>
          <a:prstGeom prst="rect">
            <a:avLst/>
          </a:prstGeom>
        </p:spPr>
      </p:pic>
      <p:pic>
        <p:nvPicPr>
          <p:cNvPr id="17" name="Picture 16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9933AB19-332E-2C4D-A92B-64353BDA32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281" y="110177"/>
            <a:ext cx="1624142" cy="19921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7F0A0D-747A-C040-8695-6DB318928B2A}"/>
              </a:ext>
            </a:extLst>
          </p:cNvPr>
          <p:cNvSpPr/>
          <p:nvPr/>
        </p:nvSpPr>
        <p:spPr>
          <a:xfrm>
            <a:off x="5377543" y="7406748"/>
            <a:ext cx="381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39C8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text BOOK to 1-918-955-3227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D1827B-1F60-FF47-B824-AE657F9662A6}"/>
              </a:ext>
            </a:extLst>
          </p:cNvPr>
          <p:cNvSpPr/>
          <p:nvPr/>
        </p:nvSpPr>
        <p:spPr>
          <a:xfrm>
            <a:off x="-141542" y="2681552"/>
            <a:ext cx="471696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I’m just a nerd kid from OK </a:t>
            </a:r>
            <a:b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with my library card maxed out. 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8030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DBBAA-DD0E-AD4C-B3D5-5F284010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05C9F-C1A7-464B-AB81-859A07CAA9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4FAAAA-C50F-AA40-ACD9-57D27894A5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44849A-FFFC-C740-A676-8094581FF1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70CA08-8A2B-694B-9E48-844C1CE4A98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7" descr="A close up of a mans face&#10;&#10;Description automatically generated">
            <a:extLst>
              <a:ext uri="{FF2B5EF4-FFF2-40B4-BE49-F238E27FC236}">
                <a16:creationId xmlns:a16="http://schemas.microsoft.com/office/drawing/2014/main" id="{14C0A1E7-4CCE-B542-9D3C-0AC530067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" y="-152400"/>
            <a:ext cx="10029700" cy="79836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BAA415-C90B-7643-9A32-E4F150C2F0B5}"/>
              </a:ext>
            </a:extLst>
          </p:cNvPr>
          <p:cNvSpPr/>
          <p:nvPr/>
        </p:nvSpPr>
        <p:spPr>
          <a:xfrm>
            <a:off x="1152239" y="7086600"/>
            <a:ext cx="1066800" cy="663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3A6EB7-40AD-3B48-8BFA-5B28B8A1B69E}"/>
              </a:ext>
            </a:extLst>
          </p:cNvPr>
          <p:cNvSpPr/>
          <p:nvPr/>
        </p:nvSpPr>
        <p:spPr>
          <a:xfrm>
            <a:off x="-35169" y="-152400"/>
            <a:ext cx="10398369" cy="76020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Global Publishing/Distribution</a:t>
            </a:r>
          </a:p>
          <a:p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   $250   Copyright Registration</a:t>
            </a:r>
            <a:br>
              <a:rPr lang="en-US" dirty="0"/>
            </a:br>
            <a:r>
              <a:rPr lang="en-US" dirty="0"/>
              <a:t>     $450   ISBN Assignment for Perfect Bound Book, </a:t>
            </a:r>
            <a:r>
              <a:rPr lang="en-US" dirty="0" err="1"/>
              <a:t>ebook</a:t>
            </a:r>
            <a:r>
              <a:rPr lang="en-US" dirty="0"/>
              <a:t> and hardcover  </a:t>
            </a:r>
            <a:br>
              <a:rPr lang="en-US" dirty="0"/>
            </a:br>
            <a:r>
              <a:rPr lang="en-US" dirty="0"/>
              <a:t>     $375   Bar Code &amp;  Library of Congress Control Number</a:t>
            </a:r>
            <a:br>
              <a:rPr lang="en-US" dirty="0"/>
            </a:br>
            <a:r>
              <a:rPr lang="en-US" dirty="0"/>
              <a:t>     $650   Custom Print Book Interior Format Design includes eBook Interior Layout and Design</a:t>
            </a:r>
            <a:br>
              <a:rPr lang="en-US" dirty="0"/>
            </a:br>
            <a:r>
              <a:rPr lang="en-US" dirty="0"/>
              <a:t>     $150   Amazon “LOOK INSIDE” feature &amp; Barnes and Noble  “READ SAMPLE” </a:t>
            </a:r>
            <a:br>
              <a:rPr lang="en-US" dirty="0"/>
            </a:br>
            <a:r>
              <a:rPr lang="en-US" dirty="0"/>
              <a:t>     $899   Booksellers Return Program </a:t>
            </a:r>
            <a:r>
              <a:rPr lang="en-US" sz="1800" dirty="0"/>
              <a:t>(One-time insurance policy Author NEVER pays for returns)</a:t>
            </a:r>
            <a:br>
              <a:rPr lang="en-US" dirty="0"/>
            </a:br>
            <a:r>
              <a:rPr lang="en-US" dirty="0"/>
              <a:t>     $500   E-Book Conversion E-Pub3</a:t>
            </a:r>
            <a:br>
              <a:rPr lang="en-US" dirty="0"/>
            </a:br>
            <a:r>
              <a:rPr lang="en-US" dirty="0"/>
              <a:t>     $625   PRINT File Submission – </a:t>
            </a:r>
            <a:r>
              <a:rPr lang="en-US" sz="1600" dirty="0"/>
              <a:t>soft cover, </a:t>
            </a:r>
            <a:r>
              <a:rPr lang="en-US" sz="1600" dirty="0" err="1"/>
              <a:t>ebook</a:t>
            </a:r>
            <a:r>
              <a:rPr lang="en-US" sz="1600" dirty="0"/>
              <a:t> and hardcover “in the system” to hundreds of platforms</a:t>
            </a:r>
            <a:br>
              <a:rPr lang="en-US" dirty="0"/>
            </a:br>
            <a:r>
              <a:rPr lang="en-US" dirty="0"/>
              <a:t>     </a:t>
            </a:r>
            <a:r>
              <a:rPr lang="en-US" u="sng" dirty="0"/>
              <a:t>$698   Includes one-time</a:t>
            </a:r>
            <a:r>
              <a:rPr lang="en-US" dirty="0"/>
              <a:t> audio file upload &amp; optimization to Amazon ACX, Audible &amp; iTunes</a:t>
            </a:r>
          </a:p>
          <a:p>
            <a:r>
              <a:rPr lang="en-US" b="1" dirty="0"/>
              <a:t>  $4,597  Publishing Total</a:t>
            </a:r>
          </a:p>
          <a:p>
            <a:r>
              <a:rPr lang="en-US" b="1" dirty="0"/>
              <a:t>  $1,350  Professional Book Cover design</a:t>
            </a:r>
          </a:p>
          <a:p>
            <a:r>
              <a:rPr lang="en-US" b="1" dirty="0"/>
              <a:t>  $1,250  Amazon Best-Seller</a:t>
            </a:r>
          </a:p>
          <a:p>
            <a:r>
              <a:rPr lang="en-US" b="1" dirty="0"/>
              <a:t>     </a:t>
            </a:r>
            <a:r>
              <a:rPr lang="en-US" b="1" u="sng" dirty="0"/>
              <a:t>$750  Professional Line Edit</a:t>
            </a:r>
            <a:br>
              <a:rPr lang="en-US" b="1" u="sng" dirty="0"/>
            </a:br>
            <a:r>
              <a:rPr lang="en-US" b="1" dirty="0"/>
              <a:t>  $7,947 Total Investment</a:t>
            </a:r>
          </a:p>
          <a:p>
            <a:r>
              <a:rPr lang="en-US" b="1" u="sng" dirty="0"/>
              <a:t>-$4,950  Sticker Shock Promo     </a:t>
            </a:r>
            <a:r>
              <a:rPr lang="en-US" b="1" dirty="0" err="1">
                <a:solidFill>
                  <a:srgbClr val="FF0000"/>
                </a:solidFill>
              </a:rPr>
              <a:t>BeyondBookDeal.com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 $2,997 One-Time Author investment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FRI/SAT ONLY (3 pays of 1,200 or 2 payments of $1,600) </a:t>
            </a:r>
            <a:endParaRPr lang="en-US" dirty="0">
              <a:solidFill>
                <a:srgbClr val="FF0000"/>
              </a:solidFill>
            </a:endParaRPr>
          </a:p>
          <a:p>
            <a:br>
              <a:rPr lang="en-US" dirty="0"/>
            </a:br>
            <a:r>
              <a:rPr lang="en-US" sz="3200" b="1" dirty="0"/>
              <a:t>   </a:t>
            </a:r>
            <a:endParaRPr lang="en-US" sz="3200" u="sng" dirty="0"/>
          </a:p>
          <a:p>
            <a:pPr algn="ctr"/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C38BDE-E278-9D49-957E-34CAA5EA9B03}"/>
              </a:ext>
            </a:extLst>
          </p:cNvPr>
          <p:cNvCxnSpPr>
            <a:cxnSpLocks/>
          </p:cNvCxnSpPr>
          <p:nvPr/>
        </p:nvCxnSpPr>
        <p:spPr>
          <a:xfrm>
            <a:off x="270682" y="5029200"/>
            <a:ext cx="649908" cy="13959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55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92CAF-9465-4B4A-922A-A38F60A7B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20DB7-7E1A-944D-A1AF-6BDE9CC497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018BA-523C-884E-A62C-37AE7B0BC6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A3046-ED01-7649-A168-7A48CA7EBB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3788DF-4010-9D4B-95D2-005D966F8FE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7" descr="A close up of a mans face&#10;&#10;Description automatically generated">
            <a:extLst>
              <a:ext uri="{FF2B5EF4-FFF2-40B4-BE49-F238E27FC236}">
                <a16:creationId xmlns:a16="http://schemas.microsoft.com/office/drawing/2014/main" id="{C648883E-FFEA-8D48-A3A6-DD269C9CC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" y="-233381"/>
            <a:ext cx="10029700" cy="79836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97E5AF7-4E82-554D-B4F6-93FB9802838A}"/>
              </a:ext>
            </a:extLst>
          </p:cNvPr>
          <p:cNvSpPr/>
          <p:nvPr/>
        </p:nvSpPr>
        <p:spPr>
          <a:xfrm>
            <a:off x="1152239" y="7086600"/>
            <a:ext cx="1066800" cy="663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C9585F8E-AF9D-4448-B63A-6BD98012D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5" y="309177"/>
            <a:ext cx="9858066" cy="5866514"/>
          </a:xfrm>
          <a:prstGeom prst="rect">
            <a:avLst/>
          </a:prstGeom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3464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E68D5-1D70-4946-8BFA-CA90A8F4E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129B3-3238-C947-8029-C0C9BB98CB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61D99-EED8-EC4D-A63A-6015E73F39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E3500C-79DB-7343-AA1A-DF7C4C246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BDC09F-3F7E-974E-9E82-C9D6E9C1417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7" descr="A close up of a mans face&#10;&#10;Description automatically generated">
            <a:extLst>
              <a:ext uri="{FF2B5EF4-FFF2-40B4-BE49-F238E27FC236}">
                <a16:creationId xmlns:a16="http://schemas.microsoft.com/office/drawing/2014/main" id="{1F565F33-8D28-BF41-80AE-6B4DF19C2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" y="-233381"/>
            <a:ext cx="10029700" cy="7983604"/>
          </a:xfrm>
          <a:prstGeom prst="rect">
            <a:avLst/>
          </a:prstGeom>
        </p:spPr>
      </p:pic>
      <p:pic>
        <p:nvPicPr>
          <p:cNvPr id="8" name="Content Placeholder 15" descr="A close up of a sign&#10;&#10;Description automatically generated">
            <a:extLst>
              <a:ext uri="{FF2B5EF4-FFF2-40B4-BE49-F238E27FC236}">
                <a16:creationId xmlns:a16="http://schemas.microsoft.com/office/drawing/2014/main" id="{2D97859D-4F2A-3A47-AFBC-D0086260C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13" y="-445146"/>
            <a:ext cx="5442255" cy="4136454"/>
          </a:xfrm>
          <a:prstGeom prst="rect">
            <a:avLst/>
          </a:prstGeom>
        </p:spPr>
      </p:pic>
      <p:pic>
        <p:nvPicPr>
          <p:cNvPr id="9" name="Content Placeholder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678820D-FE77-A94D-A1A9-519A62BF6B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748" y="7403149"/>
            <a:ext cx="401301" cy="18772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060332E-62B5-5240-A116-9CC4216A5F5D}"/>
              </a:ext>
            </a:extLst>
          </p:cNvPr>
          <p:cNvSpPr/>
          <p:nvPr/>
        </p:nvSpPr>
        <p:spPr>
          <a:xfrm>
            <a:off x="1152239" y="7086600"/>
            <a:ext cx="1066800" cy="663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5D2DE6-0BF5-8145-8414-9536D5B155C2}"/>
              </a:ext>
            </a:extLst>
          </p:cNvPr>
          <p:cNvSpPr/>
          <p:nvPr/>
        </p:nvSpPr>
        <p:spPr>
          <a:xfrm rot="10800000" flipV="1">
            <a:off x="5109525" y="587518"/>
            <a:ext cx="47572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BestSellerStatus.com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8C3D58-DE3D-A64D-9014-7F358C7377AD}"/>
              </a:ext>
            </a:extLst>
          </p:cNvPr>
          <p:cNvSpPr/>
          <p:nvPr/>
        </p:nvSpPr>
        <p:spPr>
          <a:xfrm rot="10800000" flipH="1" flipV="1">
            <a:off x="5486400" y="7378481"/>
            <a:ext cx="426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39C8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text BOOK to 1-918-955-3227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25712B-5138-B04C-B26E-EE40C65D6CBA}"/>
              </a:ext>
            </a:extLst>
          </p:cNvPr>
          <p:cNvSpPr/>
          <p:nvPr/>
        </p:nvSpPr>
        <p:spPr>
          <a:xfrm>
            <a:off x="5435698" y="4238650"/>
            <a:ext cx="36994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WriteBook60Days.com</a:t>
            </a:r>
          </a:p>
        </p:txBody>
      </p:sp>
      <p:pic>
        <p:nvPicPr>
          <p:cNvPr id="17" name="Content Placeholder 7">
            <a:extLst>
              <a:ext uri="{FF2B5EF4-FFF2-40B4-BE49-F238E27FC236}">
                <a16:creationId xmlns:a16="http://schemas.microsoft.com/office/drawing/2014/main" id="{1F54B861-E197-0C49-99DF-9FDFA4460C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64" y="3899844"/>
            <a:ext cx="3738763" cy="2903745"/>
          </a:xfrm>
          <a:prstGeom prst="rect">
            <a:avLst/>
          </a:prstGeom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Content Placeholder 6">
            <a:extLst>
              <a:ext uri="{FF2B5EF4-FFF2-40B4-BE49-F238E27FC236}">
                <a16:creationId xmlns:a16="http://schemas.microsoft.com/office/drawing/2014/main" id="{E1501C92-AB99-2944-A30D-3B4FD21344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428" y="4698814"/>
            <a:ext cx="2900523" cy="1402017"/>
          </a:xfrm>
          <a:prstGeom prst="rect">
            <a:avLst/>
          </a:prstGeom>
        </p:spPr>
      </p:pic>
      <p:pic>
        <p:nvPicPr>
          <p:cNvPr id="19" name="Content Placeholder 15">
            <a:extLst>
              <a:ext uri="{FF2B5EF4-FFF2-40B4-BE49-F238E27FC236}">
                <a16:creationId xmlns:a16="http://schemas.microsoft.com/office/drawing/2014/main" id="{35B35C0F-D16F-834B-BF00-C2B3A915D4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79" y="4674146"/>
            <a:ext cx="2097882" cy="1567193"/>
          </a:xfrm>
          <a:prstGeom prst="rect">
            <a:avLst/>
          </a:prstGeom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A picture containing person, outdoor, road, crowd&#10;&#10;Description automatically generated">
            <a:extLst>
              <a:ext uri="{FF2B5EF4-FFF2-40B4-BE49-F238E27FC236}">
                <a16:creationId xmlns:a16="http://schemas.microsoft.com/office/drawing/2014/main" id="{7AF542E1-9B2A-1645-8EE3-697E0940AF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828" y="1235279"/>
            <a:ext cx="4695700" cy="30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24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425CD-F8C8-4E05-82C3-6EFB9A0BF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9B80E-1B55-421A-866A-E7FAC8B7CA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BF85E5-1B4A-4808-BAE3-F5E5E7CCBF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CA2F8B-4AFF-D841-B22F-44A06ECA2D0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Content Placeholder 7" descr="A close up of a mans face&#10;&#10;Description automatically generated">
            <a:extLst>
              <a:ext uri="{FF2B5EF4-FFF2-40B4-BE49-F238E27FC236}">
                <a16:creationId xmlns:a16="http://schemas.microsoft.com/office/drawing/2014/main" id="{8AA12306-666A-DF48-9285-05EE623ED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21A5C00-1256-B143-ABB3-51CFB1A6A4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Picture 2" descr="https://scontent-b-lax.xx.fbcdn.net/hphotos-xpa1/v/t1.0-9/10922736_10152648403340945_2308848126427732493_n.jpg?oh=af6e942addb56fddd612034896bf5dff&amp;oe=555BDDB4">
            <a:extLst>
              <a:ext uri="{FF2B5EF4-FFF2-40B4-BE49-F238E27FC236}">
                <a16:creationId xmlns:a16="http://schemas.microsoft.com/office/drawing/2014/main" id="{B7EA1A40-B8E5-4540-B69C-5928F54E0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2" y="0"/>
            <a:ext cx="9988056" cy="6370795"/>
          </a:xfrm>
          <a:prstGeom prst="rect">
            <a:avLst/>
          </a:prstGeom>
          <a:noFill/>
        </p:spPr>
      </p:pic>
      <p:pic>
        <p:nvPicPr>
          <p:cNvPr id="9" name="Content Placeholder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00F7F7-98AB-454A-85C4-6C7E16623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005" y="7425817"/>
            <a:ext cx="401301" cy="18772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ADF9EAF-7540-9345-B835-49BB3759DCB0}"/>
              </a:ext>
            </a:extLst>
          </p:cNvPr>
          <p:cNvSpPr/>
          <p:nvPr/>
        </p:nvSpPr>
        <p:spPr>
          <a:xfrm>
            <a:off x="1066800" y="7086599"/>
            <a:ext cx="1066800" cy="663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7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28B7F-AAEB-0044-819B-8B6AD3AFB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29CCB-AA48-034F-86CD-471BE11FD1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8654B2-3683-2149-AA1C-1576FD5256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56206A-1153-B948-9257-E5B0BCD5DD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6E788C-B8C6-9148-ABC4-52955D95C44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7" descr="A close up of a mans face&#10;&#10;Description automatically generated">
            <a:extLst>
              <a:ext uri="{FF2B5EF4-FFF2-40B4-BE49-F238E27FC236}">
                <a16:creationId xmlns:a16="http://schemas.microsoft.com/office/drawing/2014/main" id="{18B4E4D4-09BC-1942-9DC1-00BD027B2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CA4A90FD-D86F-9149-89A1-5EA4E7E53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6" y="-152399"/>
            <a:ext cx="10062916" cy="6477000"/>
          </a:xfrm>
          <a:prstGeom prst="rect">
            <a:avLst/>
          </a:prstGeom>
        </p:spPr>
      </p:pic>
      <p:pic>
        <p:nvPicPr>
          <p:cNvPr id="9" name="Content Placeholder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61F60B5-82A2-204A-9919-474471F370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005" y="7425817"/>
            <a:ext cx="401301" cy="18772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BECBD63-3787-6943-949D-345194540597}"/>
              </a:ext>
            </a:extLst>
          </p:cNvPr>
          <p:cNvSpPr/>
          <p:nvPr/>
        </p:nvSpPr>
        <p:spPr>
          <a:xfrm>
            <a:off x="1066800" y="7086599"/>
            <a:ext cx="1066800" cy="663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CE50AF-A1C5-4848-8B20-FA03F9EC8921}"/>
              </a:ext>
            </a:extLst>
          </p:cNvPr>
          <p:cNvSpPr/>
          <p:nvPr/>
        </p:nvSpPr>
        <p:spPr>
          <a:xfrm>
            <a:off x="5943600" y="7461144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39C8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or text BOOK to 1-918-955-3227</a:t>
            </a:r>
          </a:p>
        </p:txBody>
      </p:sp>
    </p:spTree>
    <p:extLst>
      <p:ext uri="{BB962C8B-B14F-4D97-AF65-F5344CB8AC3E}">
        <p14:creationId xmlns:p14="http://schemas.microsoft.com/office/powerpoint/2010/main" val="1927256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36603F-E105-684D-BEA1-42A1203D96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8E85322F-AE55-E345-A2D4-1EAD5041E1D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1199"/>
            <a:ext cx="3277160" cy="3251201"/>
          </a:xfr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83A1DE-2321-E845-B149-125BE538DF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160" y="4501102"/>
            <a:ext cx="6770228" cy="32383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FDAD35C-8013-844D-99D2-5E9E7A5441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" y="-2018"/>
            <a:ext cx="4495024" cy="45031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3B2085D-8CC4-064C-AD7E-9F0BDEDB79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124" y="-2017"/>
            <a:ext cx="5719276" cy="4503119"/>
          </a:xfrm>
          <a:prstGeom prst="rect">
            <a:avLst/>
          </a:prstGeom>
        </p:spPr>
      </p:pic>
      <p:pic>
        <p:nvPicPr>
          <p:cNvPr id="3" name="Picture 2" descr="A person holding a sign&#10;&#10;Description automatically generated">
            <a:extLst>
              <a:ext uri="{FF2B5EF4-FFF2-40B4-BE49-F238E27FC236}">
                <a16:creationId xmlns:a16="http://schemas.microsoft.com/office/drawing/2014/main" id="{4CACCA32-B37C-5041-B45B-4F1CD7B362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202"/>
            <a:ext cx="1866564" cy="255256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F54967-B1F4-824F-B911-D288F83A1763}"/>
              </a:ext>
            </a:extLst>
          </p:cNvPr>
          <p:cNvSpPr/>
          <p:nvPr/>
        </p:nvSpPr>
        <p:spPr>
          <a:xfrm>
            <a:off x="699787" y="3474720"/>
            <a:ext cx="86588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76% of books in English are bought and read</a:t>
            </a:r>
          </a:p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outside of the USA</a:t>
            </a:r>
            <a:endParaRPr lang="en-US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5" descr="A person holding a football ball&#10;&#10;Description automatically generated with medium confidence">
            <a:extLst>
              <a:ext uri="{FF2B5EF4-FFF2-40B4-BE49-F238E27FC236}">
                <a16:creationId xmlns:a16="http://schemas.microsoft.com/office/drawing/2014/main" id="{25B151DC-2F2A-084D-ABEF-F42AEC1A66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18" y="4601486"/>
            <a:ext cx="2910782" cy="31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88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BF3F0-FCDE-5D4F-9987-27CEB7712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75A3B-336A-E749-9CC0-90609CA981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EF4067-E1B6-4046-BDC7-33995946D3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7" descr="A close up of a mans face&#10;&#10;Description automatically generated">
            <a:extLst>
              <a:ext uri="{FF2B5EF4-FFF2-40B4-BE49-F238E27FC236}">
                <a16:creationId xmlns:a16="http://schemas.microsoft.com/office/drawing/2014/main" id="{4E9E142E-FEC2-0E4E-8C03-914E385CB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" y="11088"/>
            <a:ext cx="10029700" cy="7750223"/>
          </a:xfrm>
          <a:prstGeom prst="rect">
            <a:avLst/>
          </a:prstGeom>
        </p:spPr>
      </p:pic>
      <p:pic>
        <p:nvPicPr>
          <p:cNvPr id="7" name="Content Placeholder 6" descr="A picture containing indoor, shelf, sitting, book&#10;&#10;Description automatically generated">
            <a:extLst>
              <a:ext uri="{FF2B5EF4-FFF2-40B4-BE49-F238E27FC236}">
                <a16:creationId xmlns:a16="http://schemas.microsoft.com/office/drawing/2014/main" id="{01FA9BF4-2259-D441-AE12-CB7A7F51A0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2" y="1596225"/>
            <a:ext cx="4946380" cy="4946380"/>
          </a:xfr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B49858B-30E5-7F4A-A915-9BCB06588D46}"/>
              </a:ext>
            </a:extLst>
          </p:cNvPr>
          <p:cNvSpPr/>
          <p:nvPr/>
        </p:nvSpPr>
        <p:spPr>
          <a:xfrm>
            <a:off x="398482" y="152400"/>
            <a:ext cx="94313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Writing the book is only 33% of it!</a:t>
            </a:r>
            <a:endParaRPr lang="en-US" sz="4800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9265AF0-F0DE-554B-A894-6F9BDDA27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13" y="4389911"/>
            <a:ext cx="3823576" cy="1951809"/>
          </a:xfrm>
          <a:prstGeom prst="rect">
            <a:avLst/>
          </a:prstGeom>
        </p:spPr>
      </p:pic>
      <p:pic>
        <p:nvPicPr>
          <p:cNvPr id="11" name="Picture 10" descr="Text, letter&#10;&#10;Description automatically generated">
            <a:extLst>
              <a:ext uri="{FF2B5EF4-FFF2-40B4-BE49-F238E27FC236}">
                <a16:creationId xmlns:a16="http://schemas.microsoft.com/office/drawing/2014/main" id="{7E4BDEC2-B32A-E94B-B1B9-8DDB1D7745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1430680"/>
            <a:ext cx="2750403" cy="275040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F05C231-CED4-AB40-833A-545467AFEB5B}"/>
              </a:ext>
            </a:extLst>
          </p:cNvPr>
          <p:cNvSpPr/>
          <p:nvPr/>
        </p:nvSpPr>
        <p:spPr>
          <a:xfrm>
            <a:off x="1152239" y="7086600"/>
            <a:ext cx="1066800" cy="663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198FB4D-4A41-0C4F-ACCC-23FD0A2A106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580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E68D5-1D70-4946-8BFA-CA90A8F4E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129B3-3238-C947-8029-C0C9BB98CB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61D99-EED8-EC4D-A63A-6015E73F39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E3500C-79DB-7343-AA1A-DF7C4C246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BDC09F-3F7E-974E-9E82-C9D6E9C1417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7" descr="A close up of a mans face&#10;&#10;Description automatically generated">
            <a:extLst>
              <a:ext uri="{FF2B5EF4-FFF2-40B4-BE49-F238E27FC236}">
                <a16:creationId xmlns:a16="http://schemas.microsoft.com/office/drawing/2014/main" id="{1F565F33-8D28-BF41-80AE-6B4DF19C2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" y="-233381"/>
            <a:ext cx="10029700" cy="7983604"/>
          </a:xfrm>
          <a:prstGeom prst="rect">
            <a:avLst/>
          </a:prstGeom>
        </p:spPr>
      </p:pic>
      <p:pic>
        <p:nvPicPr>
          <p:cNvPr id="8" name="Content Placeholder 15" descr="A close up of a sign&#10;&#10;Description automatically generated">
            <a:extLst>
              <a:ext uri="{FF2B5EF4-FFF2-40B4-BE49-F238E27FC236}">
                <a16:creationId xmlns:a16="http://schemas.microsoft.com/office/drawing/2014/main" id="{2D97859D-4F2A-3A47-AFBC-D0086260C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13" y="-445146"/>
            <a:ext cx="5442255" cy="4136454"/>
          </a:xfrm>
          <a:prstGeom prst="rect">
            <a:avLst/>
          </a:prstGeom>
        </p:spPr>
      </p:pic>
      <p:pic>
        <p:nvPicPr>
          <p:cNvPr id="9" name="Content Placeholder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678820D-FE77-A94D-A1A9-519A62BF6B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748" y="7378481"/>
            <a:ext cx="401301" cy="18772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060332E-62B5-5240-A116-9CC4216A5F5D}"/>
              </a:ext>
            </a:extLst>
          </p:cNvPr>
          <p:cNvSpPr/>
          <p:nvPr/>
        </p:nvSpPr>
        <p:spPr>
          <a:xfrm>
            <a:off x="1152239" y="7086600"/>
            <a:ext cx="1066800" cy="663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5D2DE6-0BF5-8145-8414-9536D5B155C2}"/>
              </a:ext>
            </a:extLst>
          </p:cNvPr>
          <p:cNvSpPr/>
          <p:nvPr/>
        </p:nvSpPr>
        <p:spPr>
          <a:xfrm rot="10800000" flipV="1">
            <a:off x="5109525" y="587518"/>
            <a:ext cx="47572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BestSellerStatus.com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8C3D58-DE3D-A64D-9014-7F358C7377AD}"/>
              </a:ext>
            </a:extLst>
          </p:cNvPr>
          <p:cNvSpPr/>
          <p:nvPr/>
        </p:nvSpPr>
        <p:spPr>
          <a:xfrm rot="10800000" flipH="1" flipV="1">
            <a:off x="5486400" y="7378481"/>
            <a:ext cx="426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139C8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text BOOK to 1-918-955-3227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25712B-5138-B04C-B26E-EE40C65D6CBA}"/>
              </a:ext>
            </a:extLst>
          </p:cNvPr>
          <p:cNvSpPr/>
          <p:nvPr/>
        </p:nvSpPr>
        <p:spPr>
          <a:xfrm>
            <a:off x="5435698" y="4238650"/>
            <a:ext cx="36994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WriteBook60Days.com</a:t>
            </a:r>
          </a:p>
        </p:txBody>
      </p:sp>
      <p:pic>
        <p:nvPicPr>
          <p:cNvPr id="17" name="Content Placeholder 7">
            <a:extLst>
              <a:ext uri="{FF2B5EF4-FFF2-40B4-BE49-F238E27FC236}">
                <a16:creationId xmlns:a16="http://schemas.microsoft.com/office/drawing/2014/main" id="{1F54B861-E197-0C49-99DF-9FDFA4460C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64" y="3899844"/>
            <a:ext cx="3738763" cy="2903745"/>
          </a:xfrm>
          <a:prstGeom prst="rect">
            <a:avLst/>
          </a:prstGeom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Content Placeholder 6">
            <a:extLst>
              <a:ext uri="{FF2B5EF4-FFF2-40B4-BE49-F238E27FC236}">
                <a16:creationId xmlns:a16="http://schemas.microsoft.com/office/drawing/2014/main" id="{E1501C92-AB99-2944-A30D-3B4FD21344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428" y="4698814"/>
            <a:ext cx="2900523" cy="1402017"/>
          </a:xfrm>
          <a:prstGeom prst="rect">
            <a:avLst/>
          </a:prstGeom>
        </p:spPr>
      </p:pic>
      <p:pic>
        <p:nvPicPr>
          <p:cNvPr id="19" name="Content Placeholder 15">
            <a:extLst>
              <a:ext uri="{FF2B5EF4-FFF2-40B4-BE49-F238E27FC236}">
                <a16:creationId xmlns:a16="http://schemas.microsoft.com/office/drawing/2014/main" id="{35B35C0F-D16F-834B-BF00-C2B3A915D4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79" y="4674146"/>
            <a:ext cx="2097882" cy="1567193"/>
          </a:xfrm>
          <a:prstGeom prst="rect">
            <a:avLst/>
          </a:prstGeom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A picture containing person, outdoor, road, crowd&#10;&#10;Description automatically generated">
            <a:extLst>
              <a:ext uri="{FF2B5EF4-FFF2-40B4-BE49-F238E27FC236}">
                <a16:creationId xmlns:a16="http://schemas.microsoft.com/office/drawing/2014/main" id="{7AF542E1-9B2A-1645-8EE3-697E0940AF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828" y="1235279"/>
            <a:ext cx="4695700" cy="30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76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91D1C-51F0-0E44-91DB-247F74041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CA229-E8F7-184F-9A99-B34CD90770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Logo, company name&#10;&#10;Description automatically generated">
            <a:extLst>
              <a:ext uri="{FF2B5EF4-FFF2-40B4-BE49-F238E27FC236}">
                <a16:creationId xmlns:a16="http://schemas.microsoft.com/office/drawing/2014/main" id="{6CD850F0-3BE2-B645-A8B9-DF03632EF9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463" y="0"/>
            <a:ext cx="10225050" cy="7979899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FE5AAE-0D03-9546-97EA-8CFD7705C4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4DECF9-0F0D-8443-ACCE-F22188F79DB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122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23139</TotalTime>
  <Words>271</Words>
  <Application>Microsoft Macintosh PowerPoint</Application>
  <PresentationFormat>Custom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Yeyen B</dc:creator>
  <cp:lastModifiedBy>Michael B</cp:lastModifiedBy>
  <cp:revision>236</cp:revision>
  <dcterms:created xsi:type="dcterms:W3CDTF">2019-06-04T01:35:29Z</dcterms:created>
  <dcterms:modified xsi:type="dcterms:W3CDTF">2021-03-05T06:47:12Z</dcterms:modified>
</cp:coreProperties>
</file>